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9" r:id="rId4"/>
    <p:sldId id="263" r:id="rId5"/>
    <p:sldId id="262" r:id="rId6"/>
    <p:sldId id="257" r:id="rId7"/>
    <p:sldId id="271" r:id="rId8"/>
    <p:sldId id="258" r:id="rId9"/>
    <p:sldId id="265" r:id="rId10"/>
    <p:sldId id="269" r:id="rId11"/>
    <p:sldId id="270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ppins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E66"/>
    <a:srgbClr val="162423"/>
    <a:srgbClr val="B6C47F"/>
    <a:srgbClr val="779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948" autoAdjust="0"/>
  </p:normalViewPr>
  <p:slideViewPr>
    <p:cSldViewPr>
      <p:cViewPr varScale="1">
        <p:scale>
          <a:sx n="58" d="100"/>
          <a:sy n="58" d="100"/>
        </p:scale>
        <p:origin x="6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687968" y="6635696"/>
            <a:ext cx="1677039" cy="161674"/>
            <a:chOff x="0" y="0"/>
            <a:chExt cx="441689" cy="42581"/>
          </a:xfrm>
          <a:solidFill>
            <a:schemeClr val="accent3">
              <a:lumMod val="50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41689" cy="42581"/>
            </a:xfrm>
            <a:custGeom>
              <a:avLst/>
              <a:gdLst/>
              <a:ahLst/>
              <a:cxnLst/>
              <a:rect l="l" t="t" r="r" b="b"/>
              <a:pathLst>
                <a:path w="441689" h="42581">
                  <a:moveTo>
                    <a:pt x="0" y="0"/>
                  </a:moveTo>
                  <a:lnTo>
                    <a:pt x="441689" y="0"/>
                  </a:lnTo>
                  <a:lnTo>
                    <a:pt x="441689" y="42581"/>
                  </a:lnTo>
                  <a:lnTo>
                    <a:pt x="0" y="42581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41689" cy="4258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2185" y="-1880137"/>
            <a:ext cx="3363584" cy="4209169"/>
            <a:chOff x="0" y="0"/>
            <a:chExt cx="885882" cy="1108588"/>
          </a:xfrm>
          <a:solidFill>
            <a:schemeClr val="accent3">
              <a:lumMod val="50000"/>
            </a:schemeClr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5882" cy="1108588"/>
            </a:xfrm>
            <a:custGeom>
              <a:avLst/>
              <a:gdLst/>
              <a:ahLst/>
              <a:cxnLst/>
              <a:rect l="l" t="t" r="r" b="b"/>
              <a:pathLst>
                <a:path w="885882" h="1108588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1071761"/>
                  </a:lnTo>
                  <a:cubicBezTo>
                    <a:pt x="885882" y="1081528"/>
                    <a:pt x="882002" y="1090895"/>
                    <a:pt x="875096" y="1097801"/>
                  </a:cubicBezTo>
                  <a:cubicBezTo>
                    <a:pt x="868189" y="1104708"/>
                    <a:pt x="858822" y="1108588"/>
                    <a:pt x="849055" y="1108588"/>
                  </a:cubicBezTo>
                  <a:lnTo>
                    <a:pt x="36827" y="1108588"/>
                  </a:lnTo>
                  <a:cubicBezTo>
                    <a:pt x="27060" y="1108588"/>
                    <a:pt x="17693" y="1104708"/>
                    <a:pt x="10786" y="1097801"/>
                  </a:cubicBezTo>
                  <a:cubicBezTo>
                    <a:pt x="3880" y="1090895"/>
                    <a:pt x="0" y="1081528"/>
                    <a:pt x="0" y="1071761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85882" cy="110858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68130" y="7877371"/>
            <a:ext cx="3363584" cy="4209169"/>
            <a:chOff x="0" y="0"/>
            <a:chExt cx="885882" cy="1108588"/>
          </a:xfrm>
          <a:solidFill>
            <a:schemeClr val="accent3">
              <a:lumMod val="50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5882" cy="1108588"/>
            </a:xfrm>
            <a:custGeom>
              <a:avLst/>
              <a:gdLst/>
              <a:ahLst/>
              <a:cxnLst/>
              <a:rect l="l" t="t" r="r" b="b"/>
              <a:pathLst>
                <a:path w="885882" h="1108588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1071761"/>
                  </a:lnTo>
                  <a:cubicBezTo>
                    <a:pt x="885882" y="1081528"/>
                    <a:pt x="882002" y="1090895"/>
                    <a:pt x="875096" y="1097801"/>
                  </a:cubicBezTo>
                  <a:cubicBezTo>
                    <a:pt x="868189" y="1104708"/>
                    <a:pt x="858822" y="1108588"/>
                    <a:pt x="849055" y="1108588"/>
                  </a:cubicBezTo>
                  <a:lnTo>
                    <a:pt x="36827" y="1108588"/>
                  </a:lnTo>
                  <a:cubicBezTo>
                    <a:pt x="27060" y="1108588"/>
                    <a:pt x="17693" y="1104708"/>
                    <a:pt x="10786" y="1097801"/>
                  </a:cubicBezTo>
                  <a:cubicBezTo>
                    <a:pt x="3880" y="1090895"/>
                    <a:pt x="0" y="1081528"/>
                    <a:pt x="0" y="1071761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grpFill/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85882" cy="110858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90528" y="2713330"/>
            <a:ext cx="8225872" cy="3510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800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Machine Learning</a:t>
            </a:r>
          </a:p>
          <a:p>
            <a:pPr algn="l">
              <a:lnSpc>
                <a:spcPts val="9072"/>
              </a:lnSpc>
            </a:pPr>
            <a:r>
              <a:rPr lang="en-US" sz="8800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for Wildlife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87968" y="6224163"/>
            <a:ext cx="7865035" cy="27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Harnessing Data to Predict and Protect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87968" y="2481973"/>
            <a:ext cx="4089832" cy="22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6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Presented by: Shruti Kumari Hela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A0F4A-64B9-4F70-BFC4-3796D8551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0" y="5143500"/>
            <a:ext cx="7620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C02EAF-A16F-4B92-88E5-4C0A454F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6" y="2694280"/>
            <a:ext cx="3363584" cy="7592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34DCD-41A0-4871-A4E7-8BEA08634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30" y="-647700"/>
            <a:ext cx="3376839" cy="81263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2185" y="2713330"/>
            <a:ext cx="3363584" cy="8006406"/>
            <a:chOff x="0" y="0"/>
            <a:chExt cx="18827466" cy="4481539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8827466" cy="44815392"/>
            </a:xfrm>
            <a:custGeom>
              <a:avLst/>
              <a:gdLst/>
              <a:ahLst/>
              <a:cxnLst/>
              <a:rect l="l" t="t" r="r" b="b"/>
              <a:pathLst>
                <a:path w="18827466" h="44815392">
                  <a:moveTo>
                    <a:pt x="36827" y="0"/>
                  </a:moveTo>
                  <a:lnTo>
                    <a:pt x="18790639" y="0"/>
                  </a:lnTo>
                  <a:cubicBezTo>
                    <a:pt x="18800406" y="0"/>
                    <a:pt x="18809773" y="3880"/>
                    <a:pt x="18816679" y="10786"/>
                  </a:cubicBezTo>
                  <a:cubicBezTo>
                    <a:pt x="18823586" y="17693"/>
                    <a:pt x="18827466" y="27060"/>
                    <a:pt x="18827466" y="36827"/>
                  </a:cubicBezTo>
                  <a:lnTo>
                    <a:pt x="18827466" y="44778566"/>
                  </a:lnTo>
                  <a:cubicBezTo>
                    <a:pt x="18827466" y="44788333"/>
                    <a:pt x="18823586" y="44797700"/>
                    <a:pt x="18816679" y="44804605"/>
                  </a:cubicBezTo>
                  <a:cubicBezTo>
                    <a:pt x="18809773" y="44811513"/>
                    <a:pt x="18800406" y="44815392"/>
                    <a:pt x="18790639" y="44815392"/>
                  </a:cubicBezTo>
                  <a:lnTo>
                    <a:pt x="36827" y="44815392"/>
                  </a:lnTo>
                  <a:cubicBezTo>
                    <a:pt x="27060" y="44815392"/>
                    <a:pt x="17693" y="44811513"/>
                    <a:pt x="10786" y="44804605"/>
                  </a:cubicBezTo>
                  <a:cubicBezTo>
                    <a:pt x="3880" y="44797700"/>
                    <a:pt x="0" y="44788333"/>
                    <a:pt x="0" y="44778566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4168130" y="-489692"/>
            <a:ext cx="3363584" cy="8006406"/>
            <a:chOff x="0" y="0"/>
            <a:chExt cx="18827466" cy="448153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27466" cy="44815392"/>
            </a:xfrm>
            <a:custGeom>
              <a:avLst/>
              <a:gdLst/>
              <a:ahLst/>
              <a:cxnLst/>
              <a:rect l="l" t="t" r="r" b="b"/>
              <a:pathLst>
                <a:path w="18827466" h="44815392">
                  <a:moveTo>
                    <a:pt x="36827" y="0"/>
                  </a:moveTo>
                  <a:lnTo>
                    <a:pt x="18790639" y="0"/>
                  </a:lnTo>
                  <a:cubicBezTo>
                    <a:pt x="18800406" y="0"/>
                    <a:pt x="18809773" y="3880"/>
                    <a:pt x="18816679" y="10786"/>
                  </a:cubicBezTo>
                  <a:cubicBezTo>
                    <a:pt x="18823586" y="17693"/>
                    <a:pt x="18827466" y="27060"/>
                    <a:pt x="18827466" y="36827"/>
                  </a:cubicBezTo>
                  <a:lnTo>
                    <a:pt x="18827466" y="44778566"/>
                  </a:lnTo>
                  <a:cubicBezTo>
                    <a:pt x="18827466" y="44788333"/>
                    <a:pt x="18823586" y="44797700"/>
                    <a:pt x="18816679" y="44804605"/>
                  </a:cubicBezTo>
                  <a:cubicBezTo>
                    <a:pt x="18809773" y="44811513"/>
                    <a:pt x="18800406" y="44815392"/>
                    <a:pt x="18790639" y="44815392"/>
                  </a:cubicBezTo>
                  <a:lnTo>
                    <a:pt x="36827" y="44815392"/>
                  </a:lnTo>
                  <a:cubicBezTo>
                    <a:pt x="27060" y="44815392"/>
                    <a:pt x="17693" y="44811513"/>
                    <a:pt x="10786" y="44804605"/>
                  </a:cubicBezTo>
                  <a:cubicBezTo>
                    <a:pt x="3880" y="44797700"/>
                    <a:pt x="0" y="44788333"/>
                    <a:pt x="0" y="44778566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690528" y="6210300"/>
            <a:ext cx="1677039" cy="161674"/>
            <a:chOff x="0" y="0"/>
            <a:chExt cx="441689" cy="425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689" cy="42581"/>
            </a:xfrm>
            <a:custGeom>
              <a:avLst/>
              <a:gdLst/>
              <a:ahLst/>
              <a:cxnLst/>
              <a:rect l="l" t="t" r="r" b="b"/>
              <a:pathLst>
                <a:path w="441689" h="42581">
                  <a:moveTo>
                    <a:pt x="0" y="0"/>
                  </a:moveTo>
                  <a:lnTo>
                    <a:pt x="441689" y="0"/>
                  </a:lnTo>
                  <a:lnTo>
                    <a:pt x="441689" y="42581"/>
                  </a:lnTo>
                  <a:lnTo>
                    <a:pt x="0" y="42581"/>
                  </a:ln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41689" cy="42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2185" y="-1880137"/>
            <a:ext cx="3363584" cy="4209169"/>
            <a:chOff x="0" y="0"/>
            <a:chExt cx="885882" cy="11085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5882" cy="1108588"/>
            </a:xfrm>
            <a:custGeom>
              <a:avLst/>
              <a:gdLst/>
              <a:ahLst/>
              <a:cxnLst/>
              <a:rect l="l" t="t" r="r" b="b"/>
              <a:pathLst>
                <a:path w="885882" h="1108588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1071761"/>
                  </a:lnTo>
                  <a:cubicBezTo>
                    <a:pt x="885882" y="1081528"/>
                    <a:pt x="882002" y="1090895"/>
                    <a:pt x="875096" y="1097801"/>
                  </a:cubicBezTo>
                  <a:cubicBezTo>
                    <a:pt x="868189" y="1104708"/>
                    <a:pt x="858822" y="1108588"/>
                    <a:pt x="849055" y="1108588"/>
                  </a:cubicBezTo>
                  <a:lnTo>
                    <a:pt x="36827" y="1108588"/>
                  </a:lnTo>
                  <a:cubicBezTo>
                    <a:pt x="27060" y="1108588"/>
                    <a:pt x="17693" y="1104708"/>
                    <a:pt x="10786" y="1097801"/>
                  </a:cubicBezTo>
                  <a:cubicBezTo>
                    <a:pt x="3880" y="1090895"/>
                    <a:pt x="0" y="1081528"/>
                    <a:pt x="0" y="1071761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85882" cy="110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68130" y="7877371"/>
            <a:ext cx="3363584" cy="4209169"/>
            <a:chOff x="0" y="0"/>
            <a:chExt cx="885882" cy="11085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5882" cy="1108588"/>
            </a:xfrm>
            <a:custGeom>
              <a:avLst/>
              <a:gdLst/>
              <a:ahLst/>
              <a:cxnLst/>
              <a:rect l="l" t="t" r="r" b="b"/>
              <a:pathLst>
                <a:path w="885882" h="1108588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1071761"/>
                  </a:lnTo>
                  <a:cubicBezTo>
                    <a:pt x="885882" y="1081528"/>
                    <a:pt x="882002" y="1090895"/>
                    <a:pt x="875096" y="1097801"/>
                  </a:cubicBezTo>
                  <a:cubicBezTo>
                    <a:pt x="868189" y="1104708"/>
                    <a:pt x="858822" y="1108588"/>
                    <a:pt x="849055" y="1108588"/>
                  </a:cubicBezTo>
                  <a:lnTo>
                    <a:pt x="36827" y="1108588"/>
                  </a:lnTo>
                  <a:cubicBezTo>
                    <a:pt x="27060" y="1108588"/>
                    <a:pt x="17693" y="1104708"/>
                    <a:pt x="10786" y="1097801"/>
                  </a:cubicBezTo>
                  <a:cubicBezTo>
                    <a:pt x="3880" y="1090895"/>
                    <a:pt x="0" y="1081528"/>
                    <a:pt x="0" y="1071761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85882" cy="110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90528" y="2672334"/>
            <a:ext cx="7892639" cy="3537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 FOR YOUR ATTENTION.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15696" y="7263715"/>
            <a:ext cx="6243604" cy="77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GET IN TOUCH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01400" y="8267700"/>
            <a:ext cx="6243604" cy="138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dirty="0">
                <a:solidFill>
                  <a:schemeClr val="bg1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  <a:sym typeface="Poppins"/>
              </a:rPr>
              <a:t>Name: Shruti Kumari Hela</a:t>
            </a:r>
          </a:p>
          <a:p>
            <a:pPr algn="l">
              <a:lnSpc>
                <a:spcPts val="2138"/>
              </a:lnSpc>
            </a:pPr>
            <a:r>
              <a:rPr lang="en-US" sz="1979" dirty="0">
                <a:solidFill>
                  <a:schemeClr val="bg1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  <a:sym typeface="Poppins"/>
              </a:rPr>
              <a:t>Phone Number: 6289900352</a:t>
            </a:r>
          </a:p>
          <a:p>
            <a:pPr algn="l">
              <a:lnSpc>
                <a:spcPts val="2138"/>
              </a:lnSpc>
            </a:pPr>
            <a:r>
              <a:rPr lang="en-US" sz="1979" dirty="0">
                <a:solidFill>
                  <a:schemeClr val="bg1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  <a:sym typeface="Poppins"/>
              </a:rPr>
              <a:t>Email Address: helashruti13@gmail.com</a:t>
            </a:r>
          </a:p>
          <a:p>
            <a:pPr fontAlgn="base"/>
            <a:r>
              <a:rPr lang="en-US" sz="1979" dirty="0" err="1">
                <a:solidFill>
                  <a:schemeClr val="bg1">
                    <a:lumMod val="50000"/>
                  </a:schemeClr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Linkedin</a:t>
            </a:r>
            <a:r>
              <a:rPr lang="en-US" sz="1979" dirty="0">
                <a:solidFill>
                  <a:schemeClr val="bg1">
                    <a:lumMod val="50000"/>
                  </a:schemeClr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www.linkedin.com/in/shruti-kumari-hela-a90432215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001905" y="-2134793"/>
            <a:ext cx="3363584" cy="15377367"/>
            <a:chOff x="0" y="0"/>
            <a:chExt cx="885882" cy="40500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5882" cy="4050006"/>
            </a:xfrm>
            <a:custGeom>
              <a:avLst/>
              <a:gdLst/>
              <a:ahLst/>
              <a:cxnLst/>
              <a:rect l="l" t="t" r="r" b="b"/>
              <a:pathLst>
                <a:path w="885882" h="4050006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4013179"/>
                  </a:lnTo>
                  <a:cubicBezTo>
                    <a:pt x="885882" y="4022946"/>
                    <a:pt x="882002" y="4032314"/>
                    <a:pt x="875096" y="4039220"/>
                  </a:cubicBezTo>
                  <a:cubicBezTo>
                    <a:pt x="868189" y="4046126"/>
                    <a:pt x="858822" y="4050006"/>
                    <a:pt x="849055" y="4050006"/>
                  </a:cubicBezTo>
                  <a:lnTo>
                    <a:pt x="36827" y="4050006"/>
                  </a:lnTo>
                  <a:cubicBezTo>
                    <a:pt x="27060" y="4050006"/>
                    <a:pt x="17693" y="4046126"/>
                    <a:pt x="10786" y="4039220"/>
                  </a:cubicBezTo>
                  <a:cubicBezTo>
                    <a:pt x="3880" y="4032314"/>
                    <a:pt x="0" y="4022946"/>
                    <a:pt x="0" y="4013179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885882" cy="40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95432" y="-2134793"/>
            <a:ext cx="3363584" cy="15377367"/>
            <a:chOff x="0" y="0"/>
            <a:chExt cx="885882" cy="40500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5882" cy="4050006"/>
            </a:xfrm>
            <a:custGeom>
              <a:avLst/>
              <a:gdLst/>
              <a:ahLst/>
              <a:cxnLst/>
              <a:rect l="l" t="t" r="r" b="b"/>
              <a:pathLst>
                <a:path w="885882" h="4050006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4013179"/>
                  </a:lnTo>
                  <a:cubicBezTo>
                    <a:pt x="885882" y="4022946"/>
                    <a:pt x="882002" y="4032314"/>
                    <a:pt x="875096" y="4039220"/>
                  </a:cubicBezTo>
                  <a:cubicBezTo>
                    <a:pt x="868189" y="4046126"/>
                    <a:pt x="858822" y="4050006"/>
                    <a:pt x="849055" y="4050006"/>
                  </a:cubicBezTo>
                  <a:lnTo>
                    <a:pt x="36827" y="4050006"/>
                  </a:lnTo>
                  <a:cubicBezTo>
                    <a:pt x="27060" y="4050006"/>
                    <a:pt x="17693" y="4046126"/>
                    <a:pt x="10786" y="4039220"/>
                  </a:cubicBezTo>
                  <a:cubicBezTo>
                    <a:pt x="3880" y="4032314"/>
                    <a:pt x="0" y="4022946"/>
                    <a:pt x="0" y="4013179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85882" cy="40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811041" y="-2134793"/>
            <a:ext cx="3363584" cy="15377367"/>
            <a:chOff x="0" y="0"/>
            <a:chExt cx="885882" cy="40500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5882" cy="4050006"/>
            </a:xfrm>
            <a:custGeom>
              <a:avLst/>
              <a:gdLst/>
              <a:ahLst/>
              <a:cxnLst/>
              <a:rect l="l" t="t" r="r" b="b"/>
              <a:pathLst>
                <a:path w="885882" h="4050006">
                  <a:moveTo>
                    <a:pt x="36827" y="0"/>
                  </a:moveTo>
                  <a:lnTo>
                    <a:pt x="849055" y="0"/>
                  </a:lnTo>
                  <a:cubicBezTo>
                    <a:pt x="858822" y="0"/>
                    <a:pt x="868189" y="3880"/>
                    <a:pt x="875096" y="10786"/>
                  </a:cubicBezTo>
                  <a:cubicBezTo>
                    <a:pt x="882002" y="17693"/>
                    <a:pt x="885882" y="27060"/>
                    <a:pt x="885882" y="36827"/>
                  </a:cubicBezTo>
                  <a:lnTo>
                    <a:pt x="885882" y="4013179"/>
                  </a:lnTo>
                  <a:cubicBezTo>
                    <a:pt x="885882" y="4022946"/>
                    <a:pt x="882002" y="4032314"/>
                    <a:pt x="875096" y="4039220"/>
                  </a:cubicBezTo>
                  <a:cubicBezTo>
                    <a:pt x="868189" y="4046126"/>
                    <a:pt x="858822" y="4050006"/>
                    <a:pt x="849055" y="4050006"/>
                  </a:cubicBezTo>
                  <a:lnTo>
                    <a:pt x="36827" y="4050006"/>
                  </a:lnTo>
                  <a:cubicBezTo>
                    <a:pt x="27060" y="4050006"/>
                    <a:pt x="17693" y="4046126"/>
                    <a:pt x="10786" y="4039220"/>
                  </a:cubicBezTo>
                  <a:cubicBezTo>
                    <a:pt x="3880" y="4032314"/>
                    <a:pt x="0" y="4022946"/>
                    <a:pt x="0" y="4013179"/>
                  </a:cubicBezTo>
                  <a:lnTo>
                    <a:pt x="0" y="36827"/>
                  </a:lnTo>
                  <a:cubicBezTo>
                    <a:pt x="0" y="27060"/>
                    <a:pt x="3880" y="17693"/>
                    <a:pt x="10786" y="10786"/>
                  </a:cubicBezTo>
                  <a:cubicBezTo>
                    <a:pt x="17693" y="3880"/>
                    <a:pt x="27060" y="0"/>
                    <a:pt x="36827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85882" cy="40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46539" y="2840707"/>
            <a:ext cx="5876978" cy="1159793"/>
          </a:xfrm>
          <a:custGeom>
            <a:avLst/>
            <a:gdLst/>
            <a:ahLst/>
            <a:cxnLst/>
            <a:rect l="l" t="t" r="r" b="b"/>
            <a:pathLst>
              <a:path w="396595" h="129572">
                <a:moveTo>
                  <a:pt x="64786" y="0"/>
                </a:moveTo>
                <a:lnTo>
                  <a:pt x="331809" y="0"/>
                </a:lnTo>
                <a:cubicBezTo>
                  <a:pt x="367589" y="0"/>
                  <a:pt x="396595" y="29006"/>
                  <a:pt x="396595" y="64786"/>
                </a:cubicBezTo>
                <a:lnTo>
                  <a:pt x="396595" y="64786"/>
                </a:lnTo>
                <a:cubicBezTo>
                  <a:pt x="396595" y="81968"/>
                  <a:pt x="389769" y="98447"/>
                  <a:pt x="377619" y="110597"/>
                </a:cubicBezTo>
                <a:cubicBezTo>
                  <a:pt x="365469" y="122746"/>
                  <a:pt x="348991" y="129572"/>
                  <a:pt x="331809" y="129572"/>
                </a:cubicBezTo>
                <a:lnTo>
                  <a:pt x="64786" y="129572"/>
                </a:lnTo>
                <a:cubicBezTo>
                  <a:pt x="47604" y="129572"/>
                  <a:pt x="31125" y="122746"/>
                  <a:pt x="18975" y="110597"/>
                </a:cubicBezTo>
                <a:cubicBezTo>
                  <a:pt x="6826" y="98447"/>
                  <a:pt x="0" y="81968"/>
                  <a:pt x="0" y="64786"/>
                </a:cubicBezTo>
                <a:lnTo>
                  <a:pt x="0" y="64786"/>
                </a:lnTo>
                <a:cubicBezTo>
                  <a:pt x="0" y="47604"/>
                  <a:pt x="6826" y="31125"/>
                  <a:pt x="18975" y="18975"/>
                </a:cubicBezTo>
                <a:cubicBezTo>
                  <a:pt x="31125" y="6826"/>
                  <a:pt x="47604" y="0"/>
                  <a:pt x="64786" y="0"/>
                </a:cubicBezTo>
                <a:close/>
              </a:path>
            </a:pathLst>
          </a:custGeom>
          <a:solidFill>
            <a:srgbClr val="8E9E66"/>
          </a:solidFill>
        </p:spPr>
      </p:sp>
      <p:sp>
        <p:nvSpPr>
          <p:cNvPr id="2" name="TextBox 2"/>
          <p:cNvSpPr txBox="1"/>
          <p:nvPr/>
        </p:nvSpPr>
        <p:spPr>
          <a:xfrm>
            <a:off x="1524000" y="3084223"/>
            <a:ext cx="6243604" cy="72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6539" y="4536489"/>
            <a:ext cx="1112166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Wildlife plays a crucial role in maintaining biodiversity and ecosystem stability.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Many species are endangered due to human activities, climate change, and habitat destruction.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With the growth of technology, Machine Learning can now support conservation efforts by analyzing animal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This project aims to use ML techniques to understand animal characteristics and predict conservation priorities.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7F6C16F-9627-4C35-8AF8-027427D0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916" y="2705100"/>
            <a:ext cx="4937631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371600" y="1822512"/>
            <a:ext cx="6972300" cy="725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3543300"/>
            <a:ext cx="8090377" cy="4558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Dataset: </a:t>
            </a:r>
          </a:p>
          <a:p>
            <a:endParaRPr lang="en-US" sz="2000" dirty="0"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Animal_Dataset.csv with 196 unique animals and 16+ features.</a:t>
            </a:r>
          </a:p>
          <a:p>
            <a:endParaRPr lang="en-US" sz="2000" dirty="0"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Main Goals:</a:t>
            </a:r>
          </a:p>
          <a:p>
            <a:endParaRPr lang="en-US" sz="2000" b="1" dirty="0"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Predict animal lifespan using regression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Predict conservation status using classification algorithms.</a:t>
            </a:r>
          </a:p>
          <a:p>
            <a:endParaRPr lang="en-US" sz="2000" dirty="0"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Significance: </a:t>
            </a:r>
          </a:p>
          <a:p>
            <a:endParaRPr lang="en-US" sz="2000" dirty="0"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20B0604020202020204" charset="0"/>
                <a:cs typeface="Poppins" panose="020B0604020202020204" charset="0"/>
              </a:rPr>
              <a:t>Provide data-driven insights that can help inform conservation strategies and prioritize at-risk species</a:t>
            </a:r>
          </a:p>
          <a:p>
            <a:pPr algn="l">
              <a:lnSpc>
                <a:spcPts val="1708"/>
              </a:lnSpc>
            </a:pPr>
            <a:endParaRPr lang="en-US" sz="2400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4020800" y="325644"/>
            <a:ext cx="3057189" cy="777413"/>
            <a:chOff x="0" y="-57150"/>
            <a:chExt cx="805186" cy="204750"/>
          </a:xfrm>
        </p:grpSpPr>
        <p:sp>
          <p:nvSpPr>
            <p:cNvPr id="19" name="Freeform 19"/>
            <p:cNvSpPr/>
            <p:nvPr/>
          </p:nvSpPr>
          <p:spPr>
            <a:xfrm>
              <a:off x="0" y="-26349"/>
              <a:ext cx="805186" cy="147600"/>
            </a:xfrm>
            <a:custGeom>
              <a:avLst/>
              <a:gdLst/>
              <a:ahLst/>
              <a:cxnLst/>
              <a:rect l="l" t="t" r="r" b="b"/>
              <a:pathLst>
                <a:path w="805186" h="147600">
                  <a:moveTo>
                    <a:pt x="73800" y="0"/>
                  </a:moveTo>
                  <a:lnTo>
                    <a:pt x="731385" y="0"/>
                  </a:lnTo>
                  <a:cubicBezTo>
                    <a:pt x="750958" y="0"/>
                    <a:pt x="769730" y="7775"/>
                    <a:pt x="783570" y="21616"/>
                  </a:cubicBezTo>
                  <a:cubicBezTo>
                    <a:pt x="797410" y="35456"/>
                    <a:pt x="805186" y="54227"/>
                    <a:pt x="805186" y="73800"/>
                  </a:cubicBezTo>
                  <a:lnTo>
                    <a:pt x="805186" y="73800"/>
                  </a:lnTo>
                  <a:cubicBezTo>
                    <a:pt x="805186" y="114559"/>
                    <a:pt x="772144" y="147600"/>
                    <a:pt x="731385" y="147600"/>
                  </a:cubicBezTo>
                  <a:lnTo>
                    <a:pt x="73800" y="147600"/>
                  </a:lnTo>
                  <a:cubicBezTo>
                    <a:pt x="54227" y="147600"/>
                    <a:pt x="35456" y="139825"/>
                    <a:pt x="21616" y="125985"/>
                  </a:cubicBezTo>
                  <a:cubicBezTo>
                    <a:pt x="7775" y="112145"/>
                    <a:pt x="0" y="93373"/>
                    <a:pt x="0" y="73800"/>
                  </a:cubicBezTo>
                  <a:lnTo>
                    <a:pt x="0" y="73800"/>
                  </a:lnTo>
                  <a:cubicBezTo>
                    <a:pt x="0" y="54227"/>
                    <a:pt x="7775" y="35456"/>
                    <a:pt x="21616" y="21616"/>
                  </a:cubicBezTo>
                  <a:cubicBezTo>
                    <a:pt x="35456" y="7775"/>
                    <a:pt x="54227" y="0"/>
                    <a:pt x="73800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05186" cy="20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1"/>
                </a:lnSpc>
              </a:pPr>
              <a:r>
                <a:rPr lang="en-US" sz="1979" dirty="0">
                  <a:solidFill>
                    <a:srgbClr val="222222"/>
                  </a:solidFill>
                  <a:latin typeface="Poppins"/>
                  <a:ea typeface="Poppins"/>
                  <a:cs typeface="Poppins"/>
                  <a:sym typeface="Poppins"/>
                </a:rPr>
                <a:t>Manufacturing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7D2513-49CB-4B1C-BE34-BD9C5155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977" y="1463387"/>
            <a:ext cx="8256732" cy="8256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073B26-D860-4E63-900A-28A1CE6DB8DE}"/>
              </a:ext>
            </a:extLst>
          </p:cNvPr>
          <p:cNvGrpSpPr/>
          <p:nvPr/>
        </p:nvGrpSpPr>
        <p:grpSpPr>
          <a:xfrm>
            <a:off x="11201400" y="2324100"/>
            <a:ext cx="6075278" cy="5555450"/>
            <a:chOff x="11408026" y="2630834"/>
            <a:chExt cx="5220894" cy="4488023"/>
          </a:xfrm>
        </p:grpSpPr>
        <p:sp>
          <p:nvSpPr>
            <p:cNvPr id="2" name="TextBox 2"/>
            <p:cNvSpPr txBox="1"/>
            <p:nvPr/>
          </p:nvSpPr>
          <p:spPr>
            <a:xfrm>
              <a:off x="11408027" y="2630834"/>
              <a:ext cx="3994509" cy="11660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15"/>
                </a:lnSpc>
              </a:pPr>
              <a:r>
                <a:rPr lang="en-US" sz="5199" b="1" dirty="0">
                  <a:solidFill>
                    <a:srgbClr val="22222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Tools and Technology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08027" y="4239776"/>
              <a:ext cx="5220893" cy="22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1" dirty="0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Programming: Python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08027" y="4674294"/>
              <a:ext cx="5220893" cy="22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1" dirty="0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Libraries Used: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08026" y="6447528"/>
              <a:ext cx="5220893" cy="671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ppins" panose="020B0604020202020204" charset="0"/>
                  <a:cs typeface="Poppins" panose="020B0604020202020204" charset="0"/>
                </a:rPr>
                <a:t>Linear Regression (for predicting lifespan)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ppins" panose="020B0604020202020204" charset="0"/>
                  <a:cs typeface="Poppins" panose="020B0604020202020204" charset="0"/>
                </a:rPr>
                <a:t>Logistic Regression, Decision Tree, SVM (for classification)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08027" y="5108812"/>
              <a:ext cx="5220893" cy="671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ppins" panose="020B0604020202020204" charset="0"/>
                  <a:cs typeface="Poppins" panose="020B0604020202020204" charset="0"/>
                </a:rPr>
                <a:t>pandas &amp; </a:t>
              </a:r>
              <a:r>
                <a:rPr lang="en-US" dirty="0" err="1">
                  <a:latin typeface="Poppins" panose="020B0604020202020204" charset="0"/>
                  <a:cs typeface="Poppins" panose="020B0604020202020204" charset="0"/>
                </a:rPr>
                <a:t>numpy</a:t>
              </a:r>
              <a:r>
                <a:rPr lang="en-US" dirty="0">
                  <a:latin typeface="Poppins" panose="020B0604020202020204" charset="0"/>
                  <a:cs typeface="Poppins" panose="020B0604020202020204" charset="0"/>
                </a:rPr>
                <a:t>: Data processing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ppins" panose="020B0604020202020204" charset="0"/>
                  <a:cs typeface="Poppins" panose="020B0604020202020204" charset="0"/>
                </a:rPr>
                <a:t>matplotlib &amp; seaborn: Data visualization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Poppins" panose="020B0604020202020204" charset="0"/>
                  <a:cs typeface="Poppins" panose="020B0604020202020204" charset="0"/>
                </a:rPr>
                <a:t>scikit</a:t>
              </a:r>
              <a:r>
                <a:rPr lang="en-US" dirty="0">
                  <a:latin typeface="Poppins" panose="020B0604020202020204" charset="0"/>
                  <a:cs typeface="Poppins" panose="020B0604020202020204" charset="0"/>
                </a:rPr>
                <a:t>-learn: Model building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08026" y="6013010"/>
              <a:ext cx="5220893" cy="22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1" dirty="0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ML Models Implemented: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97101F-7FE1-4842-A44B-E165C7988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80"/>
          <a:stretch/>
        </p:blipFill>
        <p:spPr>
          <a:xfrm>
            <a:off x="2438400" y="875574"/>
            <a:ext cx="7086600" cy="8197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72271"/>
            <a:ext cx="8115300" cy="72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Features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7C570A-53CC-4A4E-9BDE-8E5121DDDE73}"/>
              </a:ext>
            </a:extLst>
          </p:cNvPr>
          <p:cNvGrpSpPr/>
          <p:nvPr/>
        </p:nvGrpSpPr>
        <p:grpSpPr>
          <a:xfrm>
            <a:off x="1028700" y="3924300"/>
            <a:ext cx="7436978" cy="3957596"/>
            <a:chOff x="1028700" y="2938623"/>
            <a:chExt cx="7436978" cy="3957596"/>
          </a:xfrm>
        </p:grpSpPr>
        <p:sp>
          <p:nvSpPr>
            <p:cNvPr id="3" name="TextBox 3"/>
            <p:cNvSpPr txBox="1"/>
            <p:nvPr/>
          </p:nvSpPr>
          <p:spPr>
            <a:xfrm>
              <a:off x="1028700" y="3817811"/>
              <a:ext cx="7436978" cy="24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599" b="1" dirty="0">
                  <a:solidFill>
                    <a:srgbClr val="222222"/>
                  </a:solidFill>
                  <a:latin typeface="Poppins" panose="020B0604020202020204" charset="0"/>
                  <a:cs typeface="Poppins" panose="020B0604020202020204" charset="0"/>
                </a:rPr>
                <a:t>The dataset includes biological</a:t>
              </a:r>
              <a:r>
                <a:rPr lang="en-US" sz="1600" b="1" dirty="0">
                  <a:latin typeface="Poppins" panose="020B0604020202020204" charset="0"/>
                  <a:cs typeface="Poppins" panose="020B0604020202020204" charset="0"/>
                </a:rPr>
                <a:t>, ecological, and physical </a:t>
              </a:r>
              <a:r>
                <a:rPr lang="en-US" sz="1599" b="1" dirty="0">
                  <a:solidFill>
                    <a:srgbClr val="222222"/>
                  </a:solidFill>
                  <a:latin typeface="Poppins" panose="020B0604020202020204" charset="0"/>
                  <a:cs typeface="Poppins" panose="020B0604020202020204" charset="0"/>
                </a:rPr>
                <a:t>traits</a:t>
              </a:r>
              <a:r>
                <a:rPr lang="en-US" sz="1600" b="1" dirty="0">
                  <a:solidFill>
                    <a:srgbClr val="222222"/>
                  </a:solidFill>
                  <a:latin typeface="Poppins" panose="020B0604020202020204" charset="0"/>
                  <a:cs typeface="Poppins" panose="020B0604020202020204" charset="0"/>
                </a:rPr>
                <a:t> :</a:t>
              </a:r>
              <a:endParaRPr lang="en-US" sz="16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8700" y="5939591"/>
              <a:ext cx="7436978" cy="26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239"/>
                </a:lnSpc>
                <a:defRPr sz="1599" b="1">
                  <a:solidFill>
                    <a:srgbClr val="222222"/>
                  </a:solidFill>
                  <a:latin typeface="Poppins Bold"/>
                  <a:ea typeface="Poppins Bold"/>
                  <a:cs typeface="Poppins Bold"/>
                </a:defRPr>
              </a:lvl1pPr>
            </a:lstStyle>
            <a:p>
              <a:r>
                <a:rPr lang="en-US" dirty="0">
                  <a:sym typeface="Poppins Bold"/>
                </a:rPr>
                <a:t>Targets: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8700" y="4180994"/>
              <a:ext cx="7436978" cy="73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Poppins" panose="020B0604020202020204" charset="0"/>
                  <a:cs typeface="Poppins" panose="020B0604020202020204" charset="0"/>
                </a:rPr>
                <a:t>Physical traits: Height, Weight, Top Speed, Average Speed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Poppins" panose="020B0604020202020204" charset="0"/>
                  <a:cs typeface="Poppins" panose="020B0604020202020204" charset="0"/>
                </a:rPr>
                <a:t>Biological traits: Lifespan, Gestation Period, Offspring per Birth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Poppins" panose="020B0604020202020204" charset="0"/>
                  <a:cs typeface="Poppins" panose="020B0604020202020204" charset="0"/>
                </a:rPr>
                <a:t>Ecological traits: Diet, Habitat, Predators, Social Structure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700" y="6403776"/>
              <a:ext cx="7436978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Poppins" panose="020B0604020202020204" charset="0"/>
                  <a:cs typeface="Poppins" panose="020B0604020202020204" charset="0"/>
                </a:rPr>
                <a:t>Lifespan (for regression)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Poppins" panose="020B0604020202020204" charset="0"/>
                  <a:cs typeface="Poppins" panose="020B0604020202020204" charset="0"/>
                </a:rPr>
                <a:t>Conservation Status (for classification)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028700" y="2938623"/>
              <a:ext cx="597211" cy="597211"/>
              <a:chOff x="0" y="0"/>
              <a:chExt cx="204621" cy="20462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4621" cy="204621"/>
              </a:xfrm>
              <a:custGeom>
                <a:avLst/>
                <a:gdLst/>
                <a:ahLst/>
                <a:cxnLst/>
                <a:rect l="l" t="t" r="r" b="b"/>
                <a:pathLst>
                  <a:path w="204621" h="204621">
                    <a:moveTo>
                      <a:pt x="102311" y="0"/>
                    </a:moveTo>
                    <a:lnTo>
                      <a:pt x="102311" y="0"/>
                    </a:lnTo>
                    <a:cubicBezTo>
                      <a:pt x="158815" y="0"/>
                      <a:pt x="204621" y="45806"/>
                      <a:pt x="204621" y="102311"/>
                    </a:cubicBezTo>
                    <a:lnTo>
                      <a:pt x="204621" y="102311"/>
                    </a:lnTo>
                    <a:cubicBezTo>
                      <a:pt x="204621" y="129445"/>
                      <a:pt x="193842" y="155468"/>
                      <a:pt x="174655" y="174655"/>
                    </a:cubicBezTo>
                    <a:cubicBezTo>
                      <a:pt x="155468" y="193842"/>
                      <a:pt x="129445" y="204621"/>
                      <a:pt x="102311" y="204621"/>
                    </a:cubicBezTo>
                    <a:lnTo>
                      <a:pt x="102311" y="204621"/>
                    </a:lnTo>
                    <a:cubicBezTo>
                      <a:pt x="75176" y="204621"/>
                      <a:pt x="49153" y="193842"/>
                      <a:pt x="29966" y="174655"/>
                    </a:cubicBezTo>
                    <a:cubicBezTo>
                      <a:pt x="10779" y="155468"/>
                      <a:pt x="0" y="129445"/>
                      <a:pt x="0" y="102311"/>
                    </a:cubicBezTo>
                    <a:lnTo>
                      <a:pt x="0" y="102311"/>
                    </a:lnTo>
                    <a:cubicBezTo>
                      <a:pt x="0" y="75176"/>
                      <a:pt x="10779" y="49153"/>
                      <a:pt x="29966" y="29966"/>
                    </a:cubicBezTo>
                    <a:cubicBezTo>
                      <a:pt x="49153" y="10779"/>
                      <a:pt x="75176" y="0"/>
                      <a:pt x="102311" y="0"/>
                    </a:cubicBezTo>
                    <a:close/>
                  </a:path>
                </a:pathLst>
              </a:custGeom>
              <a:solidFill>
                <a:srgbClr val="FCB828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04621" cy="252246"/>
              </a:xfrm>
              <a:prstGeom prst="rect">
                <a:avLst/>
              </a:prstGeom>
            </p:spPr>
            <p:txBody>
              <a:bodyPr lIns="39049" tIns="39049" rIns="39049" bIns="39049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028700" y="5161405"/>
              <a:ext cx="597211" cy="597211"/>
              <a:chOff x="0" y="0"/>
              <a:chExt cx="204621" cy="2046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04621" cy="204621"/>
              </a:xfrm>
              <a:custGeom>
                <a:avLst/>
                <a:gdLst/>
                <a:ahLst/>
                <a:cxnLst/>
                <a:rect l="l" t="t" r="r" b="b"/>
                <a:pathLst>
                  <a:path w="204621" h="204621">
                    <a:moveTo>
                      <a:pt x="102311" y="0"/>
                    </a:moveTo>
                    <a:lnTo>
                      <a:pt x="102311" y="0"/>
                    </a:lnTo>
                    <a:cubicBezTo>
                      <a:pt x="158815" y="0"/>
                      <a:pt x="204621" y="45806"/>
                      <a:pt x="204621" y="102311"/>
                    </a:cubicBezTo>
                    <a:lnTo>
                      <a:pt x="204621" y="102311"/>
                    </a:lnTo>
                    <a:cubicBezTo>
                      <a:pt x="204621" y="129445"/>
                      <a:pt x="193842" y="155468"/>
                      <a:pt x="174655" y="174655"/>
                    </a:cubicBezTo>
                    <a:cubicBezTo>
                      <a:pt x="155468" y="193842"/>
                      <a:pt x="129445" y="204621"/>
                      <a:pt x="102311" y="204621"/>
                    </a:cubicBezTo>
                    <a:lnTo>
                      <a:pt x="102311" y="204621"/>
                    </a:lnTo>
                    <a:cubicBezTo>
                      <a:pt x="75176" y="204621"/>
                      <a:pt x="49153" y="193842"/>
                      <a:pt x="29966" y="174655"/>
                    </a:cubicBezTo>
                    <a:cubicBezTo>
                      <a:pt x="10779" y="155468"/>
                      <a:pt x="0" y="129445"/>
                      <a:pt x="0" y="102311"/>
                    </a:cubicBezTo>
                    <a:lnTo>
                      <a:pt x="0" y="102311"/>
                    </a:lnTo>
                    <a:cubicBezTo>
                      <a:pt x="0" y="75176"/>
                      <a:pt x="10779" y="49153"/>
                      <a:pt x="29966" y="29966"/>
                    </a:cubicBezTo>
                    <a:cubicBezTo>
                      <a:pt x="49153" y="10779"/>
                      <a:pt x="75176" y="0"/>
                      <a:pt x="102311" y="0"/>
                    </a:cubicBezTo>
                    <a:close/>
                  </a:path>
                </a:pathLst>
              </a:custGeom>
              <a:solidFill>
                <a:srgbClr val="FCB828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204621" cy="252246"/>
              </a:xfrm>
              <a:prstGeom prst="rect">
                <a:avLst/>
              </a:prstGeom>
            </p:spPr>
            <p:txBody>
              <a:bodyPr lIns="39049" tIns="39049" rIns="39049" bIns="39049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7B431-8AB0-4CC6-8CE1-35ED735D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9372600" cy="1028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15696" y="1834557"/>
            <a:ext cx="6243604" cy="216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Classification- Conversation Status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15219" y="4190711"/>
            <a:ext cx="2697061" cy="20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87844" y="5243930"/>
            <a:ext cx="2697061" cy="20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Target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87845" y="4394987"/>
            <a:ext cx="6126489" cy="34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1"/>
              </a:lnSpc>
            </a:pPr>
            <a:r>
              <a:rPr lang="en-US" sz="2000" dirty="0"/>
              <a:t>Logistic Regression, Decision Tree, SVM</a:t>
            </a:r>
            <a:endParaRPr lang="en-US" sz="1979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15219" y="5551856"/>
            <a:ext cx="6126489" cy="34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Conversation </a:t>
            </a:r>
            <a:r>
              <a:rPr lang="en-US" sz="1979" dirty="0" err="1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Satus</a:t>
            </a:r>
            <a:endParaRPr lang="en-US" sz="1979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87843" y="6458588"/>
            <a:ext cx="2697061" cy="20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Evaluation Metrics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87844" y="6703989"/>
            <a:ext cx="6126489" cy="34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1"/>
              </a:lnSpc>
            </a:pPr>
            <a:r>
              <a:rPr lang="fr-FR" sz="2000" dirty="0" err="1"/>
              <a:t>Accuracy</a:t>
            </a:r>
            <a:r>
              <a:rPr lang="fr-FR" sz="2000" dirty="0"/>
              <a:t>, Confusion Matrix, Classification Report</a:t>
            </a:r>
            <a:endParaRPr lang="en-US" sz="1979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43792" y="1028700"/>
            <a:ext cx="8528961" cy="7614137"/>
            <a:chOff x="0" y="0"/>
            <a:chExt cx="2246311" cy="20053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6311" cy="2005369"/>
            </a:xfrm>
            <a:custGeom>
              <a:avLst/>
              <a:gdLst/>
              <a:ahLst/>
              <a:cxnLst/>
              <a:rect l="l" t="t" r="r" b="b"/>
              <a:pathLst>
                <a:path w="2246311" h="2005369">
                  <a:moveTo>
                    <a:pt x="14524" y="0"/>
                  </a:moveTo>
                  <a:lnTo>
                    <a:pt x="2231787" y="0"/>
                  </a:lnTo>
                  <a:cubicBezTo>
                    <a:pt x="2239808" y="0"/>
                    <a:pt x="2246311" y="6502"/>
                    <a:pt x="2246311" y="14524"/>
                  </a:cubicBezTo>
                  <a:lnTo>
                    <a:pt x="2246311" y="1990846"/>
                  </a:lnTo>
                  <a:cubicBezTo>
                    <a:pt x="2246311" y="1998867"/>
                    <a:pt x="2239808" y="2005369"/>
                    <a:pt x="2231787" y="2005369"/>
                  </a:cubicBezTo>
                  <a:lnTo>
                    <a:pt x="14524" y="2005369"/>
                  </a:lnTo>
                  <a:cubicBezTo>
                    <a:pt x="6502" y="2005369"/>
                    <a:pt x="0" y="1998867"/>
                    <a:pt x="0" y="1990846"/>
                  </a:cubicBezTo>
                  <a:lnTo>
                    <a:pt x="0" y="14524"/>
                  </a:lnTo>
                  <a:cubicBezTo>
                    <a:pt x="0" y="6502"/>
                    <a:pt x="6502" y="0"/>
                    <a:pt x="14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CB828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246311" cy="2005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644163"/>
            <a:ext cx="8528961" cy="7614137"/>
            <a:chOff x="0" y="0"/>
            <a:chExt cx="50199879" cy="4481539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99878" cy="44815392"/>
            </a:xfrm>
            <a:custGeom>
              <a:avLst/>
              <a:gdLst/>
              <a:ahLst/>
              <a:cxnLst/>
              <a:rect l="l" t="t" r="r" b="b"/>
              <a:pathLst>
                <a:path w="50199878" h="44815392">
                  <a:moveTo>
                    <a:pt x="14524" y="0"/>
                  </a:moveTo>
                  <a:lnTo>
                    <a:pt x="50185355" y="0"/>
                  </a:lnTo>
                  <a:cubicBezTo>
                    <a:pt x="50193377" y="0"/>
                    <a:pt x="50199878" y="6502"/>
                    <a:pt x="50199878" y="14524"/>
                  </a:cubicBezTo>
                  <a:lnTo>
                    <a:pt x="50199878" y="44800869"/>
                  </a:lnTo>
                  <a:cubicBezTo>
                    <a:pt x="50199878" y="44808890"/>
                    <a:pt x="50193377" y="44815392"/>
                    <a:pt x="50185355" y="44815392"/>
                  </a:cubicBezTo>
                  <a:lnTo>
                    <a:pt x="14524" y="44815392"/>
                  </a:lnTo>
                  <a:cubicBezTo>
                    <a:pt x="6502" y="44815392"/>
                    <a:pt x="0" y="44808890"/>
                    <a:pt x="0" y="44800869"/>
                  </a:cubicBezTo>
                  <a:lnTo>
                    <a:pt x="0" y="14524"/>
                  </a:lnTo>
                  <a:cubicBezTo>
                    <a:pt x="0" y="6502"/>
                    <a:pt x="6502" y="0"/>
                    <a:pt x="14524" y="0"/>
                  </a:cubicBezTo>
                  <a:close/>
                </a:path>
              </a:pathLst>
            </a:custGeom>
            <a:grpFill/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06300" y="3771900"/>
            <a:ext cx="5486400" cy="2161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Visualization:</a:t>
            </a:r>
          </a:p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Heatmap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6A749-A3FC-4AFA-B699-E7193124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70308"/>
            <a:ext cx="11658600" cy="846909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40666B-AE5A-43DA-A57A-BCCA5311260F}"/>
              </a:ext>
            </a:extLst>
          </p:cNvPr>
          <p:cNvGrpSpPr/>
          <p:nvPr/>
        </p:nvGrpSpPr>
        <p:grpSpPr>
          <a:xfrm>
            <a:off x="15133135" y="7668071"/>
            <a:ext cx="4252329" cy="4252329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ADE0A6F-BE83-4992-B13C-0A3241E4EC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A58DB50A-D565-4189-810D-537917E848E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1"/>
                </a:lnSpc>
              </a:pPr>
              <a:endParaRPr/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9CF0E8CB-ECCE-49C8-96A0-EB3E5AAC6086}"/>
              </a:ext>
            </a:extLst>
          </p:cNvPr>
          <p:cNvGrpSpPr/>
          <p:nvPr/>
        </p:nvGrpSpPr>
        <p:grpSpPr>
          <a:xfrm>
            <a:off x="-2126165" y="-2400300"/>
            <a:ext cx="4252329" cy="4252329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F73ABE1-E9F7-4787-8A2C-043FC554A9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C6CA2ED3-483E-4DE1-9461-7479D576DB8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15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6070" y="4062723"/>
            <a:ext cx="4572000" cy="2161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Count plot Conservation </a:t>
            </a:r>
          </a:p>
          <a:p>
            <a:pPr algn="l">
              <a:lnSpc>
                <a:spcPts val="5615"/>
              </a:lnSpc>
            </a:pP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Status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9331" y="4282879"/>
            <a:ext cx="6072022" cy="2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0"/>
              </a:lnSpc>
            </a:pPr>
            <a:r>
              <a:rPr lang="en-US" sz="1220">
                <a:solidFill>
                  <a:srgbClr val="FFFFFF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Innovation Solutions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E42587-55D4-4051-93CD-F99EC33E7E19}"/>
              </a:ext>
            </a:extLst>
          </p:cNvPr>
          <p:cNvGrpSpPr/>
          <p:nvPr/>
        </p:nvGrpSpPr>
        <p:grpSpPr>
          <a:xfrm>
            <a:off x="419102" y="-2857500"/>
            <a:ext cx="89281" cy="6523505"/>
            <a:chOff x="10571385" y="2360128"/>
            <a:chExt cx="89281" cy="6523505"/>
          </a:xfrm>
        </p:grpSpPr>
        <p:grpSp>
          <p:nvGrpSpPr>
            <p:cNvPr id="9" name="Group 9"/>
            <p:cNvGrpSpPr/>
            <p:nvPr/>
          </p:nvGrpSpPr>
          <p:grpSpPr>
            <a:xfrm>
              <a:off x="10571385" y="2360128"/>
              <a:ext cx="89281" cy="1495145"/>
              <a:chOff x="0" y="0"/>
              <a:chExt cx="23514" cy="39378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14" cy="393783"/>
              </a:xfrm>
              <a:custGeom>
                <a:avLst/>
                <a:gdLst/>
                <a:ahLst/>
                <a:cxnLst/>
                <a:rect l="l" t="t" r="r" b="b"/>
                <a:pathLst>
                  <a:path w="23514" h="393783">
                    <a:moveTo>
                      <a:pt x="0" y="0"/>
                    </a:moveTo>
                    <a:lnTo>
                      <a:pt x="23514" y="0"/>
                    </a:lnTo>
                    <a:lnTo>
                      <a:pt x="23514" y="393783"/>
                    </a:lnTo>
                    <a:lnTo>
                      <a:pt x="0" y="393783"/>
                    </a:lnTo>
                    <a:close/>
                  </a:path>
                </a:pathLst>
              </a:custGeom>
              <a:solidFill>
                <a:srgbClr val="FCB82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23514" cy="450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1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571385" y="4036248"/>
              <a:ext cx="89281" cy="1495145"/>
              <a:chOff x="0" y="0"/>
              <a:chExt cx="23514" cy="39378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514" cy="393783"/>
              </a:xfrm>
              <a:custGeom>
                <a:avLst/>
                <a:gdLst/>
                <a:ahLst/>
                <a:cxnLst/>
                <a:rect l="l" t="t" r="r" b="b"/>
                <a:pathLst>
                  <a:path w="23514" h="393783">
                    <a:moveTo>
                      <a:pt x="0" y="0"/>
                    </a:moveTo>
                    <a:lnTo>
                      <a:pt x="23514" y="0"/>
                    </a:lnTo>
                    <a:lnTo>
                      <a:pt x="23514" y="393783"/>
                    </a:lnTo>
                    <a:lnTo>
                      <a:pt x="0" y="393783"/>
                    </a:lnTo>
                    <a:close/>
                  </a:path>
                </a:pathLst>
              </a:custGeom>
              <a:solidFill>
                <a:srgbClr val="FCB828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23514" cy="450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571385" y="5712368"/>
              <a:ext cx="89281" cy="1495145"/>
              <a:chOff x="0" y="0"/>
              <a:chExt cx="23514" cy="39378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14" cy="393783"/>
              </a:xfrm>
              <a:custGeom>
                <a:avLst/>
                <a:gdLst/>
                <a:ahLst/>
                <a:cxnLst/>
                <a:rect l="l" t="t" r="r" b="b"/>
                <a:pathLst>
                  <a:path w="23514" h="393783">
                    <a:moveTo>
                      <a:pt x="0" y="0"/>
                    </a:moveTo>
                    <a:lnTo>
                      <a:pt x="23514" y="0"/>
                    </a:lnTo>
                    <a:lnTo>
                      <a:pt x="23514" y="393783"/>
                    </a:lnTo>
                    <a:lnTo>
                      <a:pt x="0" y="393783"/>
                    </a:lnTo>
                    <a:close/>
                  </a:path>
                </a:pathLst>
              </a:custGeom>
              <a:solidFill>
                <a:srgbClr val="FCB828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23514" cy="450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1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0571385" y="7388488"/>
              <a:ext cx="89281" cy="1495145"/>
              <a:chOff x="0" y="0"/>
              <a:chExt cx="23514" cy="39378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3514" cy="393783"/>
              </a:xfrm>
              <a:custGeom>
                <a:avLst/>
                <a:gdLst/>
                <a:ahLst/>
                <a:cxnLst/>
                <a:rect l="l" t="t" r="r" b="b"/>
                <a:pathLst>
                  <a:path w="23514" h="393783">
                    <a:moveTo>
                      <a:pt x="0" y="0"/>
                    </a:moveTo>
                    <a:lnTo>
                      <a:pt x="23514" y="0"/>
                    </a:lnTo>
                    <a:lnTo>
                      <a:pt x="23514" y="393783"/>
                    </a:lnTo>
                    <a:lnTo>
                      <a:pt x="0" y="393783"/>
                    </a:lnTo>
                    <a:close/>
                  </a:path>
                </a:pathLst>
              </a:custGeom>
              <a:solidFill>
                <a:srgbClr val="FCB828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23514" cy="450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1"/>
                  </a:lnSpc>
                </a:pPr>
                <a:endParaRPr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922D209-7F6D-42A2-8010-564FEE87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17" y="1124894"/>
            <a:ext cx="11620500" cy="8037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72800" y="7886700"/>
            <a:ext cx="7051657" cy="144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1" dirty="0" err="1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Pairplot</a:t>
            </a:r>
            <a:r>
              <a:rPr lang="en-US" sz="5199" b="1" dirty="0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of key Numerical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1FF76C-E81F-45D6-82D5-82A8557E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1462"/>
            <a:ext cx="9391650" cy="9744075"/>
          </a:xfrm>
          <a:prstGeom prst="rect">
            <a:avLst/>
          </a:prstGeom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5FE13D24-6923-44E1-A670-CA147917A46E}"/>
              </a:ext>
            </a:extLst>
          </p:cNvPr>
          <p:cNvGrpSpPr/>
          <p:nvPr/>
        </p:nvGrpSpPr>
        <p:grpSpPr>
          <a:xfrm>
            <a:off x="15171235" y="-1333500"/>
            <a:ext cx="4252329" cy="4252329"/>
            <a:chOff x="0" y="0"/>
            <a:chExt cx="812800" cy="81280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D7B0CE1-391E-4E7D-AB25-83105C9627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7E647293-D18C-44CE-8E84-6CCD5FF01B6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1"/>
                </a:lnSpc>
              </a:pPr>
              <a:endParaRPr/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1D8AA9FB-5A37-4066-9DFE-2F7E943B1BB5}"/>
              </a:ext>
            </a:extLst>
          </p:cNvPr>
          <p:cNvGrpSpPr/>
          <p:nvPr/>
        </p:nvGrpSpPr>
        <p:grpSpPr>
          <a:xfrm>
            <a:off x="13627280" y="-309599"/>
            <a:ext cx="5260794" cy="4784380"/>
            <a:chOff x="76200" y="-948594"/>
            <a:chExt cx="3562867" cy="3416460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1128B4B0-1E1F-436D-9FBA-49F97EE12B56}"/>
                </a:ext>
              </a:extLst>
            </p:cNvPr>
            <p:cNvSpPr/>
            <p:nvPr/>
          </p:nvSpPr>
          <p:spPr>
            <a:xfrm>
              <a:off x="440633" y="-948594"/>
              <a:ext cx="591934" cy="60024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9D572D0E-EFA9-4233-844C-440501749FB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1"/>
                </a:lnSpc>
              </a:pPr>
              <a:endParaRPr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1C1BC40-06A3-43E4-84CB-FA88BAC2B469}"/>
                </a:ext>
              </a:extLst>
            </p:cNvPr>
            <p:cNvSpPr/>
            <p:nvPr/>
          </p:nvSpPr>
          <p:spPr>
            <a:xfrm>
              <a:off x="2826267" y="165506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B828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311</Words>
  <Application>Microsoft Office PowerPoint</Application>
  <PresentationFormat>Custom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Bold</vt:lpstr>
      <vt:lpstr>Calibri</vt:lpstr>
      <vt:lpstr>Arial</vt:lpstr>
      <vt:lpstr>Poppins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Black Simple Business Presentation</dc:title>
  <dc:creator>AI</dc:creator>
  <cp:lastModifiedBy>AI</cp:lastModifiedBy>
  <cp:revision>28</cp:revision>
  <dcterms:created xsi:type="dcterms:W3CDTF">2006-08-16T00:00:00Z</dcterms:created>
  <dcterms:modified xsi:type="dcterms:W3CDTF">2025-06-06T06:50:49Z</dcterms:modified>
  <dc:identifier>DAGnlVZWKq8</dc:identifier>
</cp:coreProperties>
</file>